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256" r:id="rId2"/>
    <p:sldId id="261" r:id="rId3"/>
    <p:sldId id="262" r:id="rId4"/>
    <p:sldId id="263" r:id="rId5"/>
    <p:sldId id="265" r:id="rId6"/>
    <p:sldId id="257" r:id="rId7"/>
    <p:sldId id="258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da-DK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2C3D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34" autoAdjust="0"/>
    <p:restoredTop sz="90929"/>
  </p:normalViewPr>
  <p:slideViewPr>
    <p:cSldViewPr>
      <p:cViewPr varScale="1">
        <p:scale>
          <a:sx n="102" d="100"/>
          <a:sy n="102" d="100"/>
        </p:scale>
        <p:origin x="-18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noProof="1"/>
            </a:lvl1pPr>
          </a:lstStyle>
          <a:p>
            <a:endParaRPr lang="da-DK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noProof="1"/>
            </a:lvl1pPr>
          </a:lstStyle>
          <a:p>
            <a:endParaRPr lang="da-DK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1" smtClean="0"/>
              <a:t>Click to edit Master text styles</a:t>
            </a:r>
          </a:p>
          <a:p>
            <a:pPr lvl="1"/>
            <a:r>
              <a:rPr lang="da-DK" noProof="1" smtClean="0"/>
              <a:t>Second level</a:t>
            </a:r>
          </a:p>
          <a:p>
            <a:pPr lvl="2"/>
            <a:r>
              <a:rPr lang="da-DK" noProof="1" smtClean="0"/>
              <a:t>Third level</a:t>
            </a:r>
          </a:p>
          <a:p>
            <a:pPr lvl="3"/>
            <a:r>
              <a:rPr lang="da-DK" noProof="1" smtClean="0"/>
              <a:t>Fourth level</a:t>
            </a:r>
          </a:p>
          <a:p>
            <a:pPr lvl="4"/>
            <a:r>
              <a:rPr lang="da-DK" noProof="1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noProof="1"/>
            </a:lvl1pPr>
          </a:lstStyle>
          <a:p>
            <a:endParaRPr lang="da-DK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noProof="1"/>
            </a:lvl1pPr>
          </a:lstStyle>
          <a:p>
            <a:fld id="{8F413092-32D6-44E4-8511-4FC86D562B9F}" type="slidenum">
              <a:rPr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81993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9" name="Picture 17" descr="Hvidovre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25650" y="2286000"/>
            <a:ext cx="6553200" cy="2667000"/>
          </a:xfrm>
        </p:spPr>
        <p:txBody>
          <a:bodyPr anchor="t"/>
          <a:lstStyle>
            <a:lvl1pPr>
              <a:defRPr sz="3700" noProof="1">
                <a:solidFill>
                  <a:srgbClr val="FFFFFF"/>
                </a:solidFill>
              </a:defRPr>
            </a:lvl1pPr>
          </a:lstStyle>
          <a:p>
            <a:pPr lvl="0"/>
            <a:r>
              <a:rPr lang="da-DK" noProof="1" smtClean="0"/>
              <a:t>Klik for at redigere i master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5410200"/>
            <a:ext cx="6553200" cy="838200"/>
          </a:xfrm>
        </p:spPr>
        <p:txBody>
          <a:bodyPr/>
          <a:lstStyle>
            <a:lvl1pPr>
              <a:defRPr sz="1600" noProof="1"/>
            </a:lvl1pPr>
          </a:lstStyle>
          <a:p>
            <a:pPr lvl="0"/>
            <a:r>
              <a:rPr lang="da-DK" noProof="1" smtClean="0"/>
              <a:t>Klik for at redigere i master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5724525" y="6400800"/>
            <a:ext cx="2886075" cy="457200"/>
          </a:xfrm>
        </p:spPr>
        <p:txBody>
          <a:bodyPr/>
          <a:lstStyle>
            <a:lvl1pPr>
              <a:defRPr/>
            </a:lvl1pPr>
          </a:lstStyle>
          <a:p>
            <a:endParaRPr lang="da-DK" noProof="1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032000" y="6400800"/>
            <a:ext cx="35941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Rådet for bedre hygiejne marts 2015</a:t>
            </a:r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noProof="1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Rådet for bedre hygiejne marts 2015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54018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800850" y="838200"/>
            <a:ext cx="1809750" cy="5486400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1371600" y="838200"/>
            <a:ext cx="5276850" cy="5486400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noProof="1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Rådet for bedre hygiejne marts 2015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38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noProof="1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Rådet for bedre hygiejne marts 2015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1786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noProof="1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Rådet for bedre hygiejne marts 2015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34777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371600" y="1819275"/>
            <a:ext cx="3543300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067300" y="1819275"/>
            <a:ext cx="3543300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noProof="1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Rådet for bedre hygiejne marts 2015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5999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noProof="1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Rådet for bedre hygiejne marts 2015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3212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noProof="1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Rådet for bedre hygiejne marts 2015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67286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noProof="1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Rådet for bedre hygiejne marts 2015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99064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noProof="1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Rådet for bedre hygiejne marts 2015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7387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noProof="1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Rådet for bedre hygiejne marts 2015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2607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 descr="Hvidovre_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838200"/>
            <a:ext cx="7239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1" smtClean="0"/>
              <a:t>Klik for at redigere i master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819275"/>
            <a:ext cx="7239000" cy="450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1" smtClean="0"/>
              <a:t>Klik for at redigere i master</a:t>
            </a:r>
          </a:p>
          <a:p>
            <a:pPr lvl="1"/>
            <a:r>
              <a:rPr lang="da-DK" noProof="1" smtClean="0"/>
              <a:t>Andet niveau</a:t>
            </a:r>
          </a:p>
          <a:p>
            <a:pPr lvl="2"/>
            <a:r>
              <a:rPr lang="da-DK" noProof="1" smtClean="0"/>
              <a:t>Tredje niveau</a:t>
            </a:r>
          </a:p>
          <a:p>
            <a:pPr lvl="3"/>
            <a:r>
              <a:rPr lang="da-DK" noProof="1" smtClean="0"/>
              <a:t>Fjerde niveau</a:t>
            </a:r>
          </a:p>
          <a:p>
            <a:pPr lvl="4"/>
            <a:r>
              <a:rPr lang="da-DK" noProof="1" smtClean="0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508625" y="6400800"/>
            <a:ext cx="3101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endParaRPr lang="da-DK" noProof="1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71600" y="6400800"/>
            <a:ext cx="406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b="1" noProof="1"/>
            </a:lvl1pPr>
          </a:lstStyle>
          <a:p>
            <a:r>
              <a:rPr lang="da-DK" smtClean="0"/>
              <a:t>Rådet for bedre hygiejne marts 2015</a:t>
            </a:r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  <a:ea typeface="ヒラギノ角ゴ Pro W3" pitchFamily="1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  <a:ea typeface="ヒラギノ角ゴ Pro W3" pitchFamily="1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  <a:ea typeface="ヒラギノ角ゴ Pro W3" pitchFamily="1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  <a:ea typeface="ヒラギノ角ゴ Pro W3" pitchFamily="1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  <a:ea typeface="ヒラギノ角ゴ Pro W3" pitchFamily="1" charset="-128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  <a:ea typeface="ヒラギノ角ゴ Pro W3" pitchFamily="1" charset="-128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  <a:ea typeface="ヒラギノ角ゴ Pro W3" pitchFamily="1" charset="-128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  <a:ea typeface="ヒラギノ角ゴ Pro W3" pitchFamily="1" charset="-128"/>
        </a:defRPr>
      </a:lvl9pPr>
    </p:titleStyle>
    <p:bodyStyle>
      <a:lvl1pPr marL="182563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10000"/>
        <a:buChar char="•"/>
        <a:defRPr sz="2400">
          <a:solidFill>
            <a:srgbClr val="404040"/>
          </a:solidFill>
          <a:latin typeface="+mn-lt"/>
          <a:ea typeface="+mn-ea"/>
          <a:cs typeface="+mn-cs"/>
        </a:defRPr>
      </a:lvl1pPr>
      <a:lvl2pPr marL="768350" indent="-285750" algn="l" rtl="0" eaLnBrk="1" fontAlgn="base" hangingPunct="1">
        <a:spcBef>
          <a:spcPct val="20000"/>
        </a:spcBef>
        <a:spcAft>
          <a:spcPct val="0"/>
        </a:spcAft>
        <a:buFont typeface="Times" pitchFamily="1" charset="0"/>
        <a:buChar char="•"/>
        <a:defRPr sz="2000">
          <a:solidFill>
            <a:srgbClr val="404040"/>
          </a:solidFill>
          <a:latin typeface="+mn-lt"/>
          <a:ea typeface="+mn-ea"/>
        </a:defRPr>
      </a:lvl2pPr>
      <a:lvl3pPr marL="1187450" indent="-228600" algn="l" rtl="0" eaLnBrk="1" fontAlgn="base" hangingPunct="1">
        <a:spcBef>
          <a:spcPct val="20000"/>
        </a:spcBef>
        <a:spcAft>
          <a:spcPct val="0"/>
        </a:spcAft>
        <a:buChar char="-"/>
        <a:defRPr>
          <a:solidFill>
            <a:srgbClr val="404040"/>
          </a:solidFill>
          <a:latin typeface="+mn-lt"/>
          <a:ea typeface="+mn-ea"/>
        </a:defRPr>
      </a:lvl3pPr>
      <a:lvl4pPr marL="1606550" indent="-228600" algn="l" rtl="0" eaLnBrk="1" fontAlgn="base" hangingPunct="1">
        <a:spcBef>
          <a:spcPct val="20000"/>
        </a:spcBef>
        <a:spcAft>
          <a:spcPct val="0"/>
        </a:spcAft>
        <a:buChar char="&gt;"/>
        <a:defRPr sz="1600">
          <a:solidFill>
            <a:srgbClr val="404040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404040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404040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404040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404040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404040"/>
          </a:solidFill>
          <a:latin typeface="+mn-lt"/>
          <a:ea typeface="+mn-ea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Håndhygiejne – 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”is </a:t>
            </a:r>
            <a:r>
              <a:rPr lang="da-DK" dirty="0" err="1" smtClean="0"/>
              <a:t>big</a:t>
            </a:r>
            <a:r>
              <a:rPr lang="da-DK" dirty="0" smtClean="0"/>
              <a:t> </a:t>
            </a:r>
            <a:r>
              <a:rPr lang="da-DK" dirty="0" err="1" smtClean="0"/>
              <a:t>brother</a:t>
            </a:r>
            <a:r>
              <a:rPr lang="da-DK" dirty="0" smtClean="0"/>
              <a:t> </a:t>
            </a:r>
            <a:r>
              <a:rPr lang="da-DK" dirty="0" err="1" smtClean="0"/>
              <a:t>coming</a:t>
            </a:r>
            <a:r>
              <a:rPr lang="da-DK" dirty="0" smtClean="0"/>
              <a:t>?”</a:t>
            </a:r>
            <a:endParaRPr lang="da-DK" dirty="0"/>
          </a:p>
        </p:txBody>
      </p:sp>
      <p:sp>
        <p:nvSpPr>
          <p:cNvPr id="10" name="Undertitel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Torben Mogensen</a:t>
            </a:r>
          </a:p>
          <a:p>
            <a:pPr marL="0" indent="0">
              <a:buNone/>
            </a:pPr>
            <a:r>
              <a:rPr lang="da-DK" dirty="0" smtClean="0"/>
              <a:t>Vicedirektør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smtClean="0"/>
              <a:t>Rådet for bedre hygiejne marts 2015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443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Effekt af elektronisk advarsel efter toiletbesøg.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/>
          </a:p>
          <a:p>
            <a:pPr marL="482600" lvl="1" indent="0">
              <a:buNone/>
            </a:pPr>
            <a:r>
              <a:rPr lang="da-DK" dirty="0" smtClean="0"/>
              <a:t>		</a:t>
            </a:r>
            <a:endParaRPr lang="da-DK" dirty="0"/>
          </a:p>
          <a:p>
            <a:pPr marL="2328863" lvl="1" indent="0" defTabSz="682625">
              <a:buNone/>
              <a:tabLst>
                <a:tab pos="4302125" algn="l"/>
              </a:tabLst>
            </a:pPr>
            <a:r>
              <a:rPr lang="da-DK" dirty="0" smtClean="0"/>
              <a:t>Før	Efter			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Rådet for bedre hygiejne marts 2015</a:t>
            </a:r>
            <a:endParaRPr lang="da-DK"/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553807"/>
              </p:ext>
            </p:extLst>
          </p:nvPr>
        </p:nvGraphicFramePr>
        <p:xfrm>
          <a:off x="1547664" y="2940184"/>
          <a:ext cx="60960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298832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Før</a:t>
                      </a:r>
                      <a:endParaRPr lang="da-DK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Efter</a:t>
                      </a:r>
                      <a:endParaRPr lang="da-DK" dirty="0"/>
                    </a:p>
                  </a:txBody>
                  <a:tcPr>
                    <a:noFill/>
                  </a:tcPr>
                </a:tc>
              </a:tr>
              <a:tr h="298832">
                <a:tc>
                  <a:txBody>
                    <a:bodyPr/>
                    <a:lstStyle/>
                    <a:p>
                      <a:r>
                        <a:rPr lang="da-DK" dirty="0" smtClean="0"/>
                        <a:t>Patienter</a:t>
                      </a:r>
                      <a:endParaRPr lang="da-DK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43%</a:t>
                      </a:r>
                      <a:endParaRPr lang="da-DK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80-85%</a:t>
                      </a:r>
                      <a:endParaRPr lang="da-DK" dirty="0"/>
                    </a:p>
                  </a:txBody>
                  <a:tcPr>
                    <a:noFill/>
                  </a:tcPr>
                </a:tc>
              </a:tr>
              <a:tr h="298832">
                <a:tc>
                  <a:txBody>
                    <a:bodyPr/>
                    <a:lstStyle/>
                    <a:p>
                      <a:r>
                        <a:rPr lang="da-DK" dirty="0" smtClean="0"/>
                        <a:t>Personale</a:t>
                      </a:r>
                      <a:endParaRPr lang="da-DK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65%</a:t>
                      </a:r>
                      <a:endParaRPr lang="da-DK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95%</a:t>
                      </a:r>
                      <a:endParaRPr lang="da-DK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981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Fremtidige ideer.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/>
          </a:p>
          <a:p>
            <a:r>
              <a:rPr lang="da-DK" dirty="0" smtClean="0"/>
              <a:t>Åbning af døre kun efter sprit på hænder</a:t>
            </a:r>
          </a:p>
          <a:p>
            <a:r>
              <a:rPr lang="da-DK" dirty="0" smtClean="0"/>
              <a:t>Massiv oplysningskampagne</a:t>
            </a:r>
          </a:p>
          <a:p>
            <a:r>
              <a:rPr lang="da-DK" dirty="0" smtClean="0"/>
              <a:t>Lad os hjælpe hinanden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noProof="1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Rådet for bedre hygiejne marts 2015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78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da-DK" dirty="0" smtClean="0"/>
              <a:t>Health Care </a:t>
            </a:r>
            <a:r>
              <a:rPr lang="da-DK" dirty="0" err="1" smtClean="0"/>
              <a:t>associated</a:t>
            </a:r>
            <a:r>
              <a:rPr lang="da-DK" dirty="0" smtClean="0"/>
              <a:t> </a:t>
            </a:r>
            <a:r>
              <a:rPr lang="da-DK" dirty="0" err="1" smtClean="0"/>
              <a:t>infection</a:t>
            </a:r>
            <a:r>
              <a:rPr lang="da-DK" dirty="0" smtClean="0"/>
              <a:t> is a major problem for patient </a:t>
            </a:r>
            <a:r>
              <a:rPr lang="da-DK" dirty="0" err="1" smtClean="0"/>
              <a:t>safety</a:t>
            </a:r>
            <a:r>
              <a:rPr lang="da-DK" dirty="0" smtClean="0"/>
              <a:t> and </a:t>
            </a:r>
            <a:r>
              <a:rPr lang="da-DK" dirty="0" err="1" smtClean="0"/>
              <a:t>its</a:t>
            </a:r>
            <a:r>
              <a:rPr lang="da-DK" dirty="0" smtClean="0"/>
              <a:t> </a:t>
            </a:r>
            <a:r>
              <a:rPr lang="da-DK" dirty="0" err="1" smtClean="0"/>
              <a:t>surveillance</a:t>
            </a:r>
            <a:r>
              <a:rPr lang="da-DK" dirty="0" smtClean="0"/>
              <a:t> and </a:t>
            </a:r>
            <a:r>
              <a:rPr lang="da-DK" dirty="0" err="1" smtClean="0"/>
              <a:t>prevention</a:t>
            </a:r>
            <a:r>
              <a:rPr lang="da-DK" dirty="0" smtClean="0"/>
              <a:t> must </a:t>
            </a:r>
            <a:r>
              <a:rPr lang="da-DK" dirty="0" err="1" smtClean="0"/>
              <a:t>be</a:t>
            </a:r>
            <a:r>
              <a:rPr lang="da-DK" dirty="0" smtClean="0"/>
              <a:t> a </a:t>
            </a:r>
            <a:r>
              <a:rPr lang="da-DK" dirty="0" err="1" smtClean="0"/>
              <a:t>first</a:t>
            </a:r>
            <a:r>
              <a:rPr lang="da-DK" dirty="0" smtClean="0"/>
              <a:t> </a:t>
            </a:r>
            <a:r>
              <a:rPr lang="da-DK" dirty="0" err="1" smtClean="0"/>
              <a:t>priority</a:t>
            </a:r>
            <a:r>
              <a:rPr lang="da-DK" dirty="0" smtClean="0"/>
              <a:t> for </a:t>
            </a:r>
            <a:r>
              <a:rPr lang="da-DK" dirty="0" err="1" smtClean="0"/>
              <a:t>settings</a:t>
            </a:r>
            <a:r>
              <a:rPr lang="da-DK" dirty="0" smtClean="0"/>
              <a:t> and institutions </a:t>
            </a:r>
            <a:r>
              <a:rPr lang="da-DK" dirty="0" err="1" smtClean="0"/>
              <a:t>committed</a:t>
            </a:r>
            <a:r>
              <a:rPr lang="da-DK" dirty="0" smtClean="0"/>
              <a:t> to </a:t>
            </a:r>
            <a:r>
              <a:rPr lang="da-DK" dirty="0" err="1" smtClean="0"/>
              <a:t>making</a:t>
            </a:r>
            <a:r>
              <a:rPr lang="da-DK" dirty="0" smtClean="0"/>
              <a:t> </a:t>
            </a:r>
            <a:r>
              <a:rPr lang="da-DK" dirty="0" err="1" smtClean="0"/>
              <a:t>health</a:t>
            </a:r>
            <a:r>
              <a:rPr lang="da-DK" dirty="0" smtClean="0"/>
              <a:t> </a:t>
            </a:r>
            <a:r>
              <a:rPr lang="da-DK" dirty="0" err="1" smtClean="0"/>
              <a:t>care</a:t>
            </a:r>
            <a:r>
              <a:rPr lang="da-DK" dirty="0" smtClean="0"/>
              <a:t> </a:t>
            </a:r>
            <a:r>
              <a:rPr lang="da-DK" dirty="0" err="1" smtClean="0"/>
              <a:t>safer</a:t>
            </a:r>
            <a:r>
              <a:rPr lang="da-DK" dirty="0" smtClean="0"/>
              <a:t>.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noProof="1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Rådet for bedre hygiejne marts 2015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7635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Er vi gode nok?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/>
          </a:p>
          <a:p>
            <a:r>
              <a:rPr lang="da-DK" dirty="0" err="1" smtClean="0"/>
              <a:t>Compliance</a:t>
            </a:r>
            <a:r>
              <a:rPr lang="da-DK" dirty="0" smtClean="0"/>
              <a:t> i dag omkring 50% kan løftes med observationer til 80-90%.</a:t>
            </a:r>
          </a:p>
          <a:p>
            <a:r>
              <a:rPr lang="da-DK" dirty="0" smtClean="0"/>
              <a:t>Stor modstand blandt </a:t>
            </a:r>
            <a:r>
              <a:rPr lang="da-DK" dirty="0" err="1" smtClean="0"/>
              <a:t>sundhedsarbedjere</a:t>
            </a:r>
            <a:endParaRPr lang="da-DK" dirty="0" smtClean="0"/>
          </a:p>
          <a:p>
            <a:endParaRPr lang="da-DK" dirty="0"/>
          </a:p>
          <a:p>
            <a:r>
              <a:rPr lang="da-DK" dirty="0" smtClean="0"/>
              <a:t>Men kan vi bevare det?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noProof="1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Rådet for bedre hygiejne marts 2015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9585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Hjælper det med bedre håndhygiejne?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Reduktion af hospitalserhvervede infektioner med 50% på en intensiv afdeling efter stigning i </a:t>
            </a:r>
            <a:r>
              <a:rPr lang="da-DK" dirty="0" err="1" smtClean="0"/>
              <a:t>compliance</a:t>
            </a:r>
            <a:r>
              <a:rPr lang="da-DK" dirty="0" smtClean="0"/>
              <a:t> fra 23-64%.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sz="1200" dirty="0" err="1" smtClean="0"/>
              <a:t>Rosenthal</a:t>
            </a:r>
            <a:r>
              <a:rPr lang="da-DK" sz="1200" dirty="0" smtClean="0"/>
              <a:t> et al. American Journal of </a:t>
            </a:r>
            <a:r>
              <a:rPr lang="da-DK" sz="1200" dirty="0" err="1" smtClean="0"/>
              <a:t>Infection</a:t>
            </a:r>
            <a:r>
              <a:rPr lang="da-DK" sz="1200" dirty="0" smtClean="0"/>
              <a:t> Control, 33:7:sept. 2005, 392-97.</a:t>
            </a:r>
            <a:endParaRPr lang="da-DK" sz="12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noProof="1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Rådet for bedre hygiejne marts 2015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985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Videoovervågning af personalet.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Er det acceptabelt at videoovervåge personalet?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Hvad med patienterne?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noProof="1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Rådet for bedre hygiejne marts 2015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4979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Effekten af </a:t>
            </a:r>
            <a:r>
              <a:rPr lang="da-DK" dirty="0" err="1" smtClean="0"/>
              <a:t>feed-back</a:t>
            </a:r>
            <a:r>
              <a:rPr lang="da-DK" dirty="0" smtClean="0"/>
              <a:t> på videoovervågning.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noProof="1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Rådet for bedre hygiejne marts 2015</a:t>
            </a:r>
            <a:endParaRPr lang="da-DK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63" r="8186" b="72482"/>
          <a:stretch/>
        </p:blipFill>
        <p:spPr bwMode="auto">
          <a:xfrm>
            <a:off x="1920240" y="2503904"/>
            <a:ext cx="6065520" cy="2941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kstboks 1"/>
          <p:cNvSpPr txBox="1"/>
          <p:nvPr/>
        </p:nvSpPr>
        <p:spPr>
          <a:xfrm>
            <a:off x="2784336" y="5373216"/>
            <a:ext cx="40919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Armellino</a:t>
            </a:r>
            <a:r>
              <a:rPr lang="da-DK" dirty="0" smtClean="0"/>
              <a:t> et al. </a:t>
            </a:r>
            <a:r>
              <a:rPr lang="da-DK" dirty="0" err="1" smtClean="0"/>
              <a:t>Clinical</a:t>
            </a:r>
            <a:r>
              <a:rPr lang="da-DK" dirty="0" smtClean="0"/>
              <a:t> </a:t>
            </a:r>
            <a:r>
              <a:rPr lang="da-DK" dirty="0" err="1" smtClean="0"/>
              <a:t>Infectious</a:t>
            </a:r>
            <a:r>
              <a:rPr lang="da-DK" dirty="0" smtClean="0"/>
              <a:t> </a:t>
            </a:r>
            <a:r>
              <a:rPr lang="da-DK" dirty="0" err="1" smtClean="0"/>
              <a:t>Diseases</a:t>
            </a:r>
            <a:r>
              <a:rPr lang="da-DK" dirty="0" smtClean="0"/>
              <a:t> 2012;54;1-7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4240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noProof="1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Rådet for bedre hygiejne marts 2015</a:t>
            </a:r>
            <a:endParaRPr lang="da-DK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99" r="6235" b="72482"/>
          <a:stretch/>
        </p:blipFill>
        <p:spPr bwMode="auto">
          <a:xfrm>
            <a:off x="1676400" y="1772816"/>
            <a:ext cx="6202680" cy="2941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kstboks 5"/>
          <p:cNvSpPr txBox="1"/>
          <p:nvPr/>
        </p:nvSpPr>
        <p:spPr>
          <a:xfrm>
            <a:off x="2627784" y="4869160"/>
            <a:ext cx="40919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Armellino</a:t>
            </a:r>
            <a:r>
              <a:rPr lang="da-DK" dirty="0" smtClean="0"/>
              <a:t> et al. </a:t>
            </a:r>
            <a:r>
              <a:rPr lang="da-DK" dirty="0" err="1" smtClean="0"/>
              <a:t>Clinical</a:t>
            </a:r>
            <a:r>
              <a:rPr lang="da-DK" dirty="0" smtClean="0"/>
              <a:t> </a:t>
            </a:r>
            <a:r>
              <a:rPr lang="da-DK" dirty="0" err="1" smtClean="0"/>
              <a:t>Infectious</a:t>
            </a:r>
            <a:r>
              <a:rPr lang="da-DK" dirty="0" smtClean="0"/>
              <a:t> </a:t>
            </a:r>
            <a:r>
              <a:rPr lang="da-DK" dirty="0" err="1" smtClean="0"/>
              <a:t>Diseases</a:t>
            </a:r>
            <a:r>
              <a:rPr lang="da-DK" dirty="0" smtClean="0"/>
              <a:t> 2012;54;1-7</a:t>
            </a:r>
            <a:endParaRPr lang="da-DK" dirty="0"/>
          </a:p>
        </p:txBody>
      </p:sp>
      <p:sp>
        <p:nvSpPr>
          <p:cNvPr id="5" name="Tekstboks 4"/>
          <p:cNvSpPr txBox="1"/>
          <p:nvPr/>
        </p:nvSpPr>
        <p:spPr>
          <a:xfrm>
            <a:off x="1547664" y="1052736"/>
            <a:ext cx="6264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b="1" dirty="0" smtClean="0">
                <a:latin typeface="+mj-lt"/>
              </a:rPr>
              <a:t>Vedligeholdelse af </a:t>
            </a:r>
            <a:r>
              <a:rPr lang="da-DK" sz="2700" b="1" dirty="0" err="1" smtClean="0">
                <a:latin typeface="+mj-lt"/>
              </a:rPr>
              <a:t>compliance</a:t>
            </a:r>
            <a:r>
              <a:rPr lang="da-DK" sz="2700" b="1" dirty="0" smtClean="0">
                <a:latin typeface="+mj-lt"/>
              </a:rPr>
              <a:t> til håndhygiejne. </a:t>
            </a:r>
            <a:endParaRPr lang="da-DK" sz="27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8468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har vi forsøgt i Region Hovedstaden?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331640" y="1844824"/>
            <a:ext cx="7239000" cy="4505325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da-DK" dirty="0" smtClean="0"/>
          </a:p>
          <a:p>
            <a:pPr marL="0" indent="0">
              <a:lnSpc>
                <a:spcPct val="150000"/>
              </a:lnSpc>
              <a:buNone/>
            </a:pPr>
            <a:endParaRPr lang="da-DK" dirty="0"/>
          </a:p>
          <a:p>
            <a:pPr marL="0" indent="0">
              <a:lnSpc>
                <a:spcPct val="150000"/>
              </a:lnSpc>
              <a:buNone/>
            </a:pPr>
            <a:r>
              <a:rPr lang="da-DK" dirty="0" smtClean="0"/>
              <a:t>Elektronisk overvågning af håndvask efter toiletbesøg – gælder både for patient, pårørende og personale-toiletter. </a:t>
            </a:r>
          </a:p>
          <a:p>
            <a:pPr marL="0" indent="0">
              <a:lnSpc>
                <a:spcPct val="150000"/>
              </a:lnSpc>
              <a:buNone/>
            </a:pP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noProof="1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Rådet for bedre hygiejne marts 2015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331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Overvejelser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/>
          </a:p>
          <a:p>
            <a:endParaRPr lang="da-DK" dirty="0"/>
          </a:p>
          <a:p>
            <a:r>
              <a:rPr lang="da-DK" dirty="0" smtClean="0"/>
              <a:t>Kan vi acceptere, at håndhygiejnen ikke er OK?</a:t>
            </a:r>
          </a:p>
          <a:p>
            <a:r>
              <a:rPr lang="da-DK" dirty="0" smtClean="0"/>
              <a:t>Er det grænseoverskridende at kontrollere personale og patienter på den måde?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noProof="1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Rådet for bedre hygiejne marts 2015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9719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vidovrepp[1] [Gemt automatisk]">
  <a:themeElements>
    <a:clrScheme name="">
      <a:dk1>
        <a:srgbClr val="404040"/>
      </a:dk1>
      <a:lt1>
        <a:srgbClr val="FFFFFF"/>
      </a:lt1>
      <a:dk2>
        <a:srgbClr val="404040"/>
      </a:dk2>
      <a:lt2>
        <a:srgbClr val="000000"/>
      </a:lt2>
      <a:accent1>
        <a:srgbClr val="009AEB"/>
      </a:accent1>
      <a:accent2>
        <a:srgbClr val="B7E3F7"/>
      </a:accent2>
      <a:accent3>
        <a:srgbClr val="FFFFFF"/>
      </a:accent3>
      <a:accent4>
        <a:srgbClr val="353535"/>
      </a:accent4>
      <a:accent5>
        <a:srgbClr val="AACAF3"/>
      </a:accent5>
      <a:accent6>
        <a:srgbClr val="A6CEE0"/>
      </a:accent6>
      <a:hlink>
        <a:srgbClr val="CEECFA"/>
      </a:hlink>
      <a:folHlink>
        <a:srgbClr val="808080"/>
      </a:folHlink>
    </a:clrScheme>
    <a:fontScheme name="Kontortema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noProof="1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noProof="1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Kontortema 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hvidovrepp[1] [Gemt automatisk]</Template>
  <TotalTime>123</TotalTime>
  <Words>297</Words>
  <Application>Microsoft Office PowerPoint</Application>
  <PresentationFormat>Skærmshow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11</vt:i4>
      </vt:variant>
    </vt:vector>
  </HeadingPairs>
  <TitlesOfParts>
    <vt:vector size="12" baseType="lpstr">
      <vt:lpstr>hvidovrepp[1] [Gemt automatisk]</vt:lpstr>
      <vt:lpstr>Håndhygiejne –   ”is big brother coming?”</vt:lpstr>
      <vt:lpstr>PowerPoint-præsentation</vt:lpstr>
      <vt:lpstr>Er vi gode nok?</vt:lpstr>
      <vt:lpstr>Hjælper det med bedre håndhygiejne?</vt:lpstr>
      <vt:lpstr>Videoovervågning af personalet.</vt:lpstr>
      <vt:lpstr>Effekten af feed-back på videoovervågning.</vt:lpstr>
      <vt:lpstr>PowerPoint-præsentation</vt:lpstr>
      <vt:lpstr>Hvad har vi forsøgt i Region Hovedstaden?</vt:lpstr>
      <vt:lpstr>Overvejelser</vt:lpstr>
      <vt:lpstr>Effekt af elektronisk advarsel efter toiletbesøg.</vt:lpstr>
      <vt:lpstr>Fremtidige ideer.</vt:lpstr>
    </vt:vector>
  </TitlesOfParts>
  <Company>Region Hovedstaden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Lisbeth Friisenbach</dc:creator>
  <cp:lastModifiedBy>Lisbeth Friisenbach</cp:lastModifiedBy>
  <cp:revision>8</cp:revision>
  <dcterms:created xsi:type="dcterms:W3CDTF">2013-06-05T08:35:41Z</dcterms:created>
  <dcterms:modified xsi:type="dcterms:W3CDTF">2015-03-10T07:44:37Z</dcterms:modified>
</cp:coreProperties>
</file>